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256" r:id="rId3"/>
    <p:sldId id="257" r:id="rId5"/>
    <p:sldId id="258" r:id="rId6"/>
    <p:sldId id="259" r:id="rId7"/>
    <p:sldId id="260" r:id="rId8"/>
    <p:sldId id="263" r:id="rId9"/>
    <p:sldId id="264" r:id="rId10"/>
    <p:sldId id="265" r:id="rId11"/>
    <p:sldId id="266" r:id="rId12"/>
    <p:sldId id="267" r:id="rId13"/>
    <p:sldId id="262" r:id="rId14"/>
    <p:sldId id="273" r:id="rId15"/>
    <p:sldId id="268" r:id="rId16"/>
    <p:sldId id="269" r:id="rId17"/>
    <p:sldId id="270" r:id="rId18"/>
    <p:sldId id="261" r:id="rId19"/>
    <p:sldId id="274" r:id="rId20"/>
    <p:sldId id="275"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Hi Everyone. Today I’m going to introduce my final project, which is about reconstruct BRDF using known BRDF databases, such as MERL.</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if Given more samples, it will fit perfectly to the original data</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Darker</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Still darker but better</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Almost the same, but look at the grazing angles</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idea of this project is that. Merl database has 100 materials, each with RGB channel so that sum up to 300 materials. And because all MERL materials are isotropic, the direction will be reduced to 3D. MERL has in total 1.45 million directions in half-diff space. So now we have a matrix of 300 * 1458000. For any new material, we want to find the linear combination c, which give weights to each MERL material. The BRDF of this new material will simply be a linear combination of all 300 MERL material.</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TO achieve this. We basically have two tasks. One is process tha data and find a good space to do the reconstruction process, then find the principal components using SVD, then optimize c, which is an least square optimization problem, The second task is, given limited amout of resource,finding the best sampling directions among the 1458000 directions. If we have unlimited, fast way to acquire the BRDF, we would just do this rather than finding some combination. So in reality, we need to choose the directions pair. The project explore two settings. 1. directly finding  directions (theta_h,theta_d,phi_d)   2. finding camera/light position pair. then take image of the planar surface, use all samples on that surface.</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For points directions. Conditional number of the selected principal components is used as the error metrics. My result is on the left, it has a lower condition number than the ref one. </a:t>
            </a:r>
            <a:endParaRPr lang="en-US"/>
          </a:p>
          <a:p>
            <a:r>
              <a:rPr lang="en-US"/>
              <a:t>The camera/light pair one has a new error metric, which is impossible to run locally(it fills 64GB RAM and would take at least 10 hourse to run a few iterations), so the below experiment I just use the reference direction.</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It’s obviously Darker</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 doesn’t has black ring</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It;s more brownish</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Better than self, still brown, looking strange at outer rim</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Too gold</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a:t>BRDF reconstruction using MERL database</a:t>
            </a:r>
            <a:endParaRPr lang="zh-CN" altLang="en-US"/>
          </a:p>
        </p:txBody>
      </p:sp>
      <p:sp>
        <p:nvSpPr>
          <p:cNvPr id="5" name="副标题 4"/>
          <p:cNvSpPr>
            <a:spLocks noGrp="1"/>
          </p:cNvSpPr>
          <p:nvPr>
            <p:ph type="subTitle" idx="1"/>
          </p:nvPr>
        </p:nvSpPr>
        <p:spPr/>
        <p:txBody>
          <a:bodyPr/>
          <a:lstStyle/>
          <a:p>
            <a:r>
              <a:rPr lang="en-US" altLang="zh-CN"/>
              <a:t>Yuan Meng</a:t>
            </a:r>
            <a:endParaRPr lang="en-US" altLang="zh-CN"/>
          </a:p>
          <a:p>
            <a:r>
              <a:rPr lang="en-US" altLang="zh-CN"/>
              <a:t>15-663 Computational Photography Final Project</a:t>
            </a:r>
            <a:endParaRPr lang="en-US" altLang="zh-CN"/>
          </a:p>
          <a:p>
            <a:endParaRPr lang="en-US" altLang="zh-CN"/>
          </a:p>
          <a:p>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3" name="Content Placeholder 2"/>
          <p:cNvSpPr>
            <a:spLocks noGrp="1"/>
          </p:cNvSpPr>
          <p:nvPr>
            <p:ph idx="1"/>
          </p:nvPr>
        </p:nvSpPr>
        <p:spPr/>
        <p:txBody>
          <a:bodyPr/>
          <a:p>
            <a:endParaRPr lang="en-US"/>
          </a:p>
        </p:txBody>
      </p:sp>
      <p:pic>
        <p:nvPicPr>
          <p:cNvPr id="4" name="Picture 3" descr="alum-bronze-fit-10p-gtdir"/>
          <p:cNvPicPr>
            <a:picLocks noChangeAspect="1"/>
          </p:cNvPicPr>
          <p:nvPr/>
        </p:nvPicPr>
        <p:blipFill>
          <a:blip r:embed="rId1"/>
          <a:stretch>
            <a:fillRect/>
          </a:stretch>
        </p:blipFill>
        <p:spPr>
          <a:xfrm>
            <a:off x="2843530" y="1300480"/>
            <a:ext cx="6505575" cy="4876800"/>
          </a:xfrm>
          <a:prstGeom prst="rect">
            <a:avLst/>
          </a:prstGeom>
        </p:spPr>
      </p:pic>
      <p:sp>
        <p:nvSpPr>
          <p:cNvPr id="5" name="Text Box 4"/>
          <p:cNvSpPr txBox="1"/>
          <p:nvPr/>
        </p:nvSpPr>
        <p:spPr>
          <a:xfrm>
            <a:off x="4662805" y="6345555"/>
            <a:ext cx="1440180" cy="368300"/>
          </a:xfrm>
          <a:prstGeom prst="rect">
            <a:avLst/>
          </a:prstGeom>
          <a:noFill/>
        </p:spPr>
        <p:txBody>
          <a:bodyPr wrap="none" rtlCol="0">
            <a:spAutoFit/>
          </a:bodyPr>
          <a:p>
            <a:r>
              <a:rPr lang="en-US"/>
              <a:t>ref 10 points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Reconstruction Result</a:t>
            </a:r>
            <a:br>
              <a:rPr lang="en-US"/>
            </a:br>
            <a:endParaRPr lang="en-US"/>
          </a:p>
        </p:txBody>
      </p:sp>
      <p:sp>
        <p:nvSpPr>
          <p:cNvPr id="3" name="Content Placeholder 2"/>
          <p:cNvSpPr>
            <a:spLocks noGrp="1"/>
          </p:cNvSpPr>
          <p:nvPr>
            <p:ph idx="1"/>
          </p:nvPr>
        </p:nvSpPr>
        <p:spPr/>
        <p:txBody>
          <a:bodyPr/>
          <a:p>
            <a:endParaRPr lang="en-US"/>
          </a:p>
        </p:txBody>
      </p:sp>
      <p:pic>
        <p:nvPicPr>
          <p:cNvPr id="4" name="Picture 3" descr="alum-bronze-fit-twoshot"/>
          <p:cNvPicPr>
            <a:picLocks noChangeAspect="1"/>
          </p:cNvPicPr>
          <p:nvPr/>
        </p:nvPicPr>
        <p:blipFill>
          <a:blip r:embed="rId1"/>
          <a:stretch>
            <a:fillRect/>
          </a:stretch>
        </p:blipFill>
        <p:spPr>
          <a:xfrm>
            <a:off x="2842895" y="1300480"/>
            <a:ext cx="6505575" cy="4876800"/>
          </a:xfrm>
          <a:prstGeom prst="rect">
            <a:avLst/>
          </a:prstGeom>
        </p:spPr>
      </p:pic>
      <p:sp>
        <p:nvSpPr>
          <p:cNvPr id="6" name="Text Box 5"/>
          <p:cNvSpPr txBox="1"/>
          <p:nvPr/>
        </p:nvSpPr>
        <p:spPr>
          <a:xfrm>
            <a:off x="5072380" y="6418580"/>
            <a:ext cx="2189480" cy="368300"/>
          </a:xfrm>
          <a:prstGeom prst="rect">
            <a:avLst/>
          </a:prstGeom>
          <a:noFill/>
        </p:spPr>
        <p:txBody>
          <a:bodyPr wrap="none" rtlCol="0">
            <a:spAutoFit/>
          </a:bodyPr>
          <a:p>
            <a:r>
              <a:rPr lang="en-US"/>
              <a:t>two near-field photo</a:t>
            </a:r>
            <a:endParaRPr lang="en-US"/>
          </a:p>
        </p:txBody>
      </p:sp>
      <p:sp>
        <p:nvSpPr>
          <p:cNvPr id="5" name="Title 1"/>
          <p:cNvSpPr>
            <a:spLocks noGrp="1"/>
          </p:cNvSpPr>
          <p:nvPr/>
        </p:nvSpPr>
        <p:spPr>
          <a:xfrm>
            <a:off x="774700" y="385445"/>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Reconstruction Result</a:t>
            </a:r>
            <a:br>
              <a:rPr lang="en-US"/>
            </a:br>
            <a:endParaRPr lang="en-US"/>
          </a:p>
        </p:txBody>
      </p:sp>
      <p:sp>
        <p:nvSpPr>
          <p:cNvPr id="3" name="Content Placeholder 2"/>
          <p:cNvSpPr>
            <a:spLocks noGrp="1"/>
          </p:cNvSpPr>
          <p:nvPr>
            <p:ph idx="1"/>
          </p:nvPr>
        </p:nvSpPr>
        <p:spPr/>
        <p:txBody>
          <a:bodyPr/>
          <a:p>
            <a:endParaRPr lang="en-US"/>
          </a:p>
        </p:txBody>
      </p:sp>
      <p:sp>
        <p:nvSpPr>
          <p:cNvPr id="6" name="Text Box 5"/>
          <p:cNvSpPr txBox="1"/>
          <p:nvPr/>
        </p:nvSpPr>
        <p:spPr>
          <a:xfrm>
            <a:off x="5072380" y="6418580"/>
            <a:ext cx="2583180" cy="368300"/>
          </a:xfrm>
          <a:prstGeom prst="rect">
            <a:avLst/>
          </a:prstGeom>
          <a:noFill/>
        </p:spPr>
        <p:txBody>
          <a:bodyPr wrap="none" rtlCol="0">
            <a:spAutoFit/>
          </a:bodyPr>
          <a:p>
            <a:r>
              <a:rPr lang="en-US"/>
              <a:t>8k samples from McMC</a:t>
            </a:r>
            <a:endParaRPr lang="en-US"/>
          </a:p>
        </p:txBody>
      </p:sp>
      <p:sp>
        <p:nvSpPr>
          <p:cNvPr id="5" name="Title 1"/>
          <p:cNvSpPr>
            <a:spLocks noGrp="1"/>
          </p:cNvSpPr>
          <p:nvPr/>
        </p:nvSpPr>
        <p:spPr>
          <a:xfrm>
            <a:off x="774700" y="385445"/>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endParaRPr lang="en-US"/>
          </a:p>
        </p:txBody>
      </p:sp>
      <p:pic>
        <p:nvPicPr>
          <p:cNvPr id="7" name="Picture 6" descr="alum-bronze-fit-10p-mcsample"/>
          <p:cNvPicPr>
            <a:picLocks noChangeAspect="1"/>
          </p:cNvPicPr>
          <p:nvPr/>
        </p:nvPicPr>
        <p:blipFill>
          <a:blip r:embed="rId1"/>
          <a:stretch>
            <a:fillRect/>
          </a:stretch>
        </p:blipFill>
        <p:spPr>
          <a:xfrm>
            <a:off x="2842895" y="1300480"/>
            <a:ext cx="6505575" cy="4876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Reconstruction Result</a:t>
            </a:r>
            <a:br>
              <a:rPr lang="en-US"/>
            </a:br>
            <a:endParaRPr lang="en-US"/>
          </a:p>
        </p:txBody>
      </p:sp>
      <p:sp>
        <p:nvSpPr>
          <p:cNvPr id="3" name="Content Placeholder 2"/>
          <p:cNvSpPr>
            <a:spLocks noGrp="1"/>
          </p:cNvSpPr>
          <p:nvPr>
            <p:ph idx="1"/>
          </p:nvPr>
        </p:nvSpPr>
        <p:spPr/>
        <p:txBody>
          <a:bodyPr/>
          <a:p>
            <a:endParaRPr lang="en-US"/>
          </a:p>
        </p:txBody>
      </p:sp>
      <p:sp>
        <p:nvSpPr>
          <p:cNvPr id="5" name="Title 1"/>
          <p:cNvSpPr>
            <a:spLocks noGrp="1"/>
          </p:cNvSpPr>
          <p:nvPr/>
        </p:nvSpPr>
        <p:spPr>
          <a:xfrm>
            <a:off x="774700" y="385445"/>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endParaRPr lang="en-US"/>
          </a:p>
        </p:txBody>
      </p:sp>
      <p:pic>
        <p:nvPicPr>
          <p:cNvPr id="7" name="Picture 6" descr="light-red-paint"/>
          <p:cNvPicPr>
            <a:picLocks noChangeAspect="1"/>
          </p:cNvPicPr>
          <p:nvPr/>
        </p:nvPicPr>
        <p:blipFill>
          <a:blip r:embed="rId1"/>
          <a:stretch>
            <a:fillRect/>
          </a:stretch>
        </p:blipFill>
        <p:spPr>
          <a:xfrm>
            <a:off x="2842895" y="1300480"/>
            <a:ext cx="6505575" cy="4876800"/>
          </a:xfrm>
          <a:prstGeom prst="rect">
            <a:avLst/>
          </a:prstGeom>
        </p:spPr>
      </p:pic>
      <p:sp>
        <p:nvSpPr>
          <p:cNvPr id="8" name="Text Box 7"/>
          <p:cNvSpPr txBox="1"/>
          <p:nvPr/>
        </p:nvSpPr>
        <p:spPr>
          <a:xfrm>
            <a:off x="5388610" y="6366510"/>
            <a:ext cx="1414780" cy="368300"/>
          </a:xfrm>
          <a:prstGeom prst="rect">
            <a:avLst/>
          </a:prstGeom>
          <a:noFill/>
        </p:spPr>
        <p:txBody>
          <a:bodyPr wrap="none" rtlCol="0">
            <a:spAutoFit/>
          </a:bodyPr>
          <a:p>
            <a:r>
              <a:rPr lang="en-US"/>
              <a:t>ground truth</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Reconstruction Result</a:t>
            </a:r>
            <a:br>
              <a:rPr lang="en-US"/>
            </a:br>
            <a:endParaRPr lang="en-US"/>
          </a:p>
        </p:txBody>
      </p:sp>
      <p:sp>
        <p:nvSpPr>
          <p:cNvPr id="3" name="Content Placeholder 2"/>
          <p:cNvSpPr>
            <a:spLocks noGrp="1"/>
          </p:cNvSpPr>
          <p:nvPr>
            <p:ph idx="1"/>
          </p:nvPr>
        </p:nvSpPr>
        <p:spPr/>
        <p:txBody>
          <a:bodyPr/>
          <a:p>
            <a:endParaRPr lang="en-US"/>
          </a:p>
        </p:txBody>
      </p:sp>
      <p:sp>
        <p:nvSpPr>
          <p:cNvPr id="5" name="Title 1"/>
          <p:cNvSpPr>
            <a:spLocks noGrp="1"/>
          </p:cNvSpPr>
          <p:nvPr/>
        </p:nvSpPr>
        <p:spPr>
          <a:xfrm>
            <a:off x="774700" y="385445"/>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endParaRPr lang="en-US"/>
          </a:p>
        </p:txBody>
      </p:sp>
      <p:pic>
        <p:nvPicPr>
          <p:cNvPr id="7" name="Picture 6" descr="light-red-paint-fit-10p"/>
          <p:cNvPicPr>
            <a:picLocks noChangeAspect="1"/>
          </p:cNvPicPr>
          <p:nvPr/>
        </p:nvPicPr>
        <p:blipFill>
          <a:blip r:embed="rId1"/>
          <a:stretch>
            <a:fillRect/>
          </a:stretch>
        </p:blipFill>
        <p:spPr>
          <a:xfrm>
            <a:off x="2842895" y="1300480"/>
            <a:ext cx="6505575" cy="4876800"/>
          </a:xfrm>
          <a:prstGeom prst="rect">
            <a:avLst/>
          </a:prstGeom>
        </p:spPr>
      </p:pic>
      <p:sp>
        <p:nvSpPr>
          <p:cNvPr id="9" name="Text Box 8"/>
          <p:cNvSpPr txBox="1"/>
          <p:nvPr/>
        </p:nvSpPr>
        <p:spPr>
          <a:xfrm>
            <a:off x="4662805" y="6345555"/>
            <a:ext cx="2633980" cy="368300"/>
          </a:xfrm>
          <a:prstGeom prst="rect">
            <a:avLst/>
          </a:prstGeom>
          <a:noFill/>
        </p:spPr>
        <p:txBody>
          <a:bodyPr wrap="none" rtlCol="0">
            <a:spAutoFit/>
          </a:bodyPr>
          <a:p>
            <a:r>
              <a:rPr lang="en-US"/>
              <a:t>self-generated 10 points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Reconstruction Result</a:t>
            </a:r>
            <a:br>
              <a:rPr lang="en-US"/>
            </a:br>
            <a:endParaRPr lang="en-US"/>
          </a:p>
        </p:txBody>
      </p:sp>
      <p:sp>
        <p:nvSpPr>
          <p:cNvPr id="3" name="Content Placeholder 2"/>
          <p:cNvSpPr>
            <a:spLocks noGrp="1"/>
          </p:cNvSpPr>
          <p:nvPr>
            <p:ph idx="1"/>
          </p:nvPr>
        </p:nvSpPr>
        <p:spPr/>
        <p:txBody>
          <a:bodyPr/>
          <a:p>
            <a:endParaRPr lang="en-US"/>
          </a:p>
        </p:txBody>
      </p:sp>
      <p:sp>
        <p:nvSpPr>
          <p:cNvPr id="5" name="Title 1"/>
          <p:cNvSpPr>
            <a:spLocks noGrp="1"/>
          </p:cNvSpPr>
          <p:nvPr/>
        </p:nvSpPr>
        <p:spPr>
          <a:xfrm>
            <a:off x="774700" y="385445"/>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endParaRPr lang="en-US"/>
          </a:p>
        </p:txBody>
      </p:sp>
      <p:pic>
        <p:nvPicPr>
          <p:cNvPr id="7" name="Picture 6" descr="light-red-paint-fit-10p-gtdir"/>
          <p:cNvPicPr>
            <a:picLocks noChangeAspect="1"/>
          </p:cNvPicPr>
          <p:nvPr/>
        </p:nvPicPr>
        <p:blipFill>
          <a:blip r:embed="rId1"/>
          <a:stretch>
            <a:fillRect/>
          </a:stretch>
        </p:blipFill>
        <p:spPr>
          <a:xfrm>
            <a:off x="2842895" y="1300480"/>
            <a:ext cx="6505575" cy="4876800"/>
          </a:xfrm>
          <a:prstGeom prst="rect">
            <a:avLst/>
          </a:prstGeom>
        </p:spPr>
      </p:pic>
      <p:sp>
        <p:nvSpPr>
          <p:cNvPr id="8" name="Text Box 7"/>
          <p:cNvSpPr txBox="1"/>
          <p:nvPr/>
        </p:nvSpPr>
        <p:spPr>
          <a:xfrm>
            <a:off x="4662805" y="6345555"/>
            <a:ext cx="1440180" cy="368300"/>
          </a:xfrm>
          <a:prstGeom prst="rect">
            <a:avLst/>
          </a:prstGeom>
          <a:noFill/>
        </p:spPr>
        <p:txBody>
          <a:bodyPr wrap="none" rtlCol="0">
            <a:spAutoFit/>
          </a:bodyPr>
          <a:p>
            <a:r>
              <a:rPr lang="en-US"/>
              <a:t>ref 10 points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5" name="Picture 4" descr="light-red-paint-fit-twoshot"/>
          <p:cNvPicPr>
            <a:picLocks noChangeAspect="1"/>
          </p:cNvPicPr>
          <p:nvPr/>
        </p:nvPicPr>
        <p:blipFill>
          <a:blip r:embed="rId1"/>
          <a:stretch>
            <a:fillRect/>
          </a:stretch>
        </p:blipFill>
        <p:spPr>
          <a:xfrm>
            <a:off x="2843530" y="1300480"/>
            <a:ext cx="6505575" cy="4876800"/>
          </a:xfrm>
          <a:prstGeom prst="rect">
            <a:avLst/>
          </a:prstGeom>
        </p:spPr>
      </p:pic>
      <p:sp>
        <p:nvSpPr>
          <p:cNvPr id="6" name="Text Box 5"/>
          <p:cNvSpPr txBox="1"/>
          <p:nvPr/>
        </p:nvSpPr>
        <p:spPr>
          <a:xfrm>
            <a:off x="5072380" y="6418580"/>
            <a:ext cx="2189480" cy="368300"/>
          </a:xfrm>
          <a:prstGeom prst="rect">
            <a:avLst/>
          </a:prstGeom>
          <a:noFill/>
        </p:spPr>
        <p:txBody>
          <a:bodyPr wrap="none" rtlCol="0">
            <a:spAutoFit/>
          </a:bodyPr>
          <a:p>
            <a:r>
              <a:rPr lang="en-US"/>
              <a:t>two near-field photo</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Problems and Improvements</a:t>
            </a:r>
            <a:endParaRPr lang="en-US"/>
          </a:p>
        </p:txBody>
      </p:sp>
      <p:sp>
        <p:nvSpPr>
          <p:cNvPr id="3" name="Content Placeholder 2"/>
          <p:cNvSpPr>
            <a:spLocks noGrp="1"/>
          </p:cNvSpPr>
          <p:nvPr>
            <p:ph idx="1"/>
          </p:nvPr>
        </p:nvSpPr>
        <p:spPr/>
        <p:txBody>
          <a:bodyPr/>
          <a:p>
            <a:r>
              <a:rPr lang="en-US"/>
              <a:t>Grazing angles</a:t>
            </a:r>
            <a:endParaRPr lang="en-US"/>
          </a:p>
          <a:p>
            <a:r>
              <a:rPr lang="en-US"/>
              <a:t>Point samples, darker color</a:t>
            </a:r>
            <a:endParaRPr lang="en-US"/>
          </a:p>
          <a:p>
            <a:r>
              <a:rPr lang="en-US"/>
              <a:t>low RMSE, worse result?</a:t>
            </a:r>
            <a:endParaRPr lang="en-US"/>
          </a:p>
        </p:txBody>
      </p:sp>
      <p:pic>
        <p:nvPicPr>
          <p:cNvPr id="5" name="Picture 4"/>
          <p:cNvPicPr>
            <a:picLocks noChangeAspect="1"/>
          </p:cNvPicPr>
          <p:nvPr/>
        </p:nvPicPr>
        <p:blipFill>
          <a:blip r:embed="rId1"/>
          <a:stretch>
            <a:fillRect/>
          </a:stretch>
        </p:blipFill>
        <p:spPr>
          <a:xfrm>
            <a:off x="955675" y="3122930"/>
            <a:ext cx="5172075" cy="10096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49270" y="2486660"/>
            <a:ext cx="10515600" cy="1325563"/>
          </a:xfrm>
        </p:spPr>
        <p:txBody>
          <a:bodyPr/>
          <a:p>
            <a:r>
              <a:rPr lang="en-US" sz="6600"/>
              <a:t>Thank You!</a:t>
            </a:r>
            <a:endParaRPr lang="en-US" sz="6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Linear Combination of MERL isotropic BRDF</a:t>
            </a:r>
            <a:endParaRPr lang="en-US"/>
          </a:p>
        </p:txBody>
      </p:sp>
      <p:pic>
        <p:nvPicPr>
          <p:cNvPr id="4" name="Content Placeholder 3"/>
          <p:cNvPicPr>
            <a:picLocks noChangeAspect="1"/>
          </p:cNvPicPr>
          <p:nvPr>
            <p:ph idx="1"/>
          </p:nvPr>
        </p:nvPicPr>
        <p:blipFill>
          <a:blip r:embed="rId1"/>
          <a:stretch>
            <a:fillRect/>
          </a:stretch>
        </p:blipFill>
        <p:spPr>
          <a:xfrm>
            <a:off x="513715" y="1687830"/>
            <a:ext cx="11259185" cy="3568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Two Tasks</a:t>
            </a:r>
            <a:endParaRPr lang="en-US"/>
          </a:p>
        </p:txBody>
      </p:sp>
      <p:pic>
        <p:nvPicPr>
          <p:cNvPr id="4" name="Content Placeholder 3"/>
          <p:cNvPicPr>
            <a:picLocks noChangeAspect="1"/>
          </p:cNvPicPr>
          <p:nvPr>
            <p:ph idx="1"/>
          </p:nvPr>
        </p:nvPicPr>
        <p:blipFill>
          <a:blip r:embed="rId1"/>
          <a:stretch>
            <a:fillRect/>
          </a:stretch>
        </p:blipFill>
        <p:spPr>
          <a:xfrm>
            <a:off x="647700" y="1868170"/>
            <a:ext cx="10515600" cy="3813175"/>
          </a:xfrm>
          <a:prstGeom prst="rect">
            <a:avLst/>
          </a:prstGeom>
        </p:spPr>
      </p:pic>
      <p:pic>
        <p:nvPicPr>
          <p:cNvPr id="5" name="Picture 4"/>
          <p:cNvPicPr>
            <a:picLocks noChangeAspect="1"/>
          </p:cNvPicPr>
          <p:nvPr/>
        </p:nvPicPr>
        <p:blipFill>
          <a:blip r:embed="rId2"/>
          <a:stretch>
            <a:fillRect/>
          </a:stretch>
        </p:blipFill>
        <p:spPr>
          <a:xfrm>
            <a:off x="5989320" y="1151255"/>
            <a:ext cx="2186940" cy="2179320"/>
          </a:xfrm>
          <a:prstGeom prst="rect">
            <a:avLst/>
          </a:prstGeom>
        </p:spPr>
      </p:pic>
      <p:pic>
        <p:nvPicPr>
          <p:cNvPr id="6" name="Picture 5"/>
          <p:cNvPicPr>
            <a:picLocks noChangeAspect="1"/>
          </p:cNvPicPr>
          <p:nvPr/>
        </p:nvPicPr>
        <p:blipFill>
          <a:blip r:embed="rId3"/>
          <a:stretch>
            <a:fillRect/>
          </a:stretch>
        </p:blipFill>
        <p:spPr>
          <a:xfrm>
            <a:off x="8410575" y="1151255"/>
            <a:ext cx="3180080" cy="2445385"/>
          </a:xfrm>
          <a:prstGeom prst="rect">
            <a:avLst/>
          </a:prstGeom>
        </p:spPr>
      </p:pic>
      <p:sp>
        <p:nvSpPr>
          <p:cNvPr id="7" name="Text Box 6"/>
          <p:cNvSpPr txBox="1"/>
          <p:nvPr/>
        </p:nvSpPr>
        <p:spPr>
          <a:xfrm>
            <a:off x="1756410" y="1216025"/>
            <a:ext cx="4500880" cy="368300"/>
          </a:xfrm>
          <a:prstGeom prst="rect">
            <a:avLst/>
          </a:prstGeom>
          <a:noFill/>
        </p:spPr>
        <p:txBody>
          <a:bodyPr wrap="none" rtlCol="0">
            <a:spAutoFit/>
          </a:bodyPr>
          <a:p>
            <a:r>
              <a:rPr lang="en-US"/>
              <a:t>Then find principal components using SVD</a:t>
            </a:r>
            <a:endParaRPr lang="en-US">
              <a:latin typeface="东文宋体" charset="0"/>
              <a:cs typeface="东文宋体" charset="0"/>
            </a:endParaRPr>
          </a:p>
        </p:txBody>
      </p:sp>
      <p:cxnSp>
        <p:nvCxnSpPr>
          <p:cNvPr id="8" name="Straight Arrow Connector 7"/>
          <p:cNvCxnSpPr/>
          <p:nvPr/>
        </p:nvCxnSpPr>
        <p:spPr>
          <a:xfrm flipV="1">
            <a:off x="4394835" y="1668145"/>
            <a:ext cx="183515" cy="8959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of optimizing directions</a:t>
            </a:r>
            <a:endParaRPr lang="en-US"/>
          </a:p>
        </p:txBody>
      </p:sp>
      <p:pic>
        <p:nvPicPr>
          <p:cNvPr id="4" name="Content Placeholder 3"/>
          <p:cNvPicPr>
            <a:picLocks noChangeAspect="1"/>
          </p:cNvPicPr>
          <p:nvPr>
            <p:ph idx="1"/>
          </p:nvPr>
        </p:nvPicPr>
        <p:blipFill>
          <a:blip r:embed="rId1"/>
          <a:stretch>
            <a:fillRect/>
          </a:stretch>
        </p:blipFill>
        <p:spPr>
          <a:xfrm>
            <a:off x="3528060" y="1778000"/>
            <a:ext cx="1762125" cy="2962275"/>
          </a:xfrm>
          <a:prstGeom prst="rect">
            <a:avLst/>
          </a:prstGeom>
        </p:spPr>
      </p:pic>
      <p:pic>
        <p:nvPicPr>
          <p:cNvPr id="5" name="Picture 4"/>
          <p:cNvPicPr>
            <a:picLocks noChangeAspect="1"/>
          </p:cNvPicPr>
          <p:nvPr/>
        </p:nvPicPr>
        <p:blipFill>
          <a:blip r:embed="rId2"/>
          <a:stretch>
            <a:fillRect/>
          </a:stretch>
        </p:blipFill>
        <p:spPr>
          <a:xfrm>
            <a:off x="7426960" y="1735455"/>
            <a:ext cx="1628775" cy="3048000"/>
          </a:xfrm>
          <a:prstGeom prst="rect">
            <a:avLst/>
          </a:prstGeom>
        </p:spPr>
      </p:pic>
      <p:sp>
        <p:nvSpPr>
          <p:cNvPr id="6" name="Text Box 5"/>
          <p:cNvSpPr txBox="1"/>
          <p:nvPr/>
        </p:nvSpPr>
        <p:spPr>
          <a:xfrm>
            <a:off x="3661410" y="4855845"/>
            <a:ext cx="1496060" cy="368300"/>
          </a:xfrm>
          <a:prstGeom prst="rect">
            <a:avLst/>
          </a:prstGeom>
          <a:noFill/>
        </p:spPr>
        <p:txBody>
          <a:bodyPr wrap="square" rtlCol="0">
            <a:spAutoFit/>
          </a:bodyPr>
          <a:p>
            <a:r>
              <a:rPr lang="en-US"/>
              <a:t>My result</a:t>
            </a:r>
            <a:endParaRPr lang="en-US"/>
          </a:p>
        </p:txBody>
      </p:sp>
      <p:sp>
        <p:nvSpPr>
          <p:cNvPr id="8" name="Text Box 7"/>
          <p:cNvSpPr txBox="1"/>
          <p:nvPr/>
        </p:nvSpPr>
        <p:spPr>
          <a:xfrm>
            <a:off x="7291070" y="4934585"/>
            <a:ext cx="2039620" cy="368300"/>
          </a:xfrm>
          <a:prstGeom prst="rect">
            <a:avLst/>
          </a:prstGeom>
          <a:noFill/>
        </p:spPr>
        <p:txBody>
          <a:bodyPr wrap="square" rtlCol="0">
            <a:spAutoFit/>
          </a:bodyPr>
          <a:p>
            <a:r>
              <a:rPr lang="en-US"/>
              <a:t>Reference result</a:t>
            </a:r>
            <a:endParaRPr lang="en-US"/>
          </a:p>
        </p:txBody>
      </p:sp>
      <p:sp>
        <p:nvSpPr>
          <p:cNvPr id="9" name="Text Box 8"/>
          <p:cNvSpPr txBox="1"/>
          <p:nvPr/>
        </p:nvSpPr>
        <p:spPr>
          <a:xfrm>
            <a:off x="3177540" y="5675630"/>
            <a:ext cx="5080000" cy="368300"/>
          </a:xfrm>
          <a:prstGeom prst="rect">
            <a:avLst/>
          </a:prstGeom>
          <a:noFill/>
        </p:spPr>
        <p:txBody>
          <a:bodyPr wrap="square" rtlCol="0">
            <a:spAutoFit/>
          </a:bodyPr>
          <a:p>
            <a:r>
              <a:rPr lang="en-US"/>
              <a:t>Mine actually has lower conditional number</a:t>
            </a:r>
            <a:endParaRPr lang="en-US"/>
          </a:p>
        </p:txBody>
      </p:sp>
      <p:sp>
        <p:nvSpPr>
          <p:cNvPr id="10" name="Text Box 9"/>
          <p:cNvSpPr txBox="1"/>
          <p:nvPr/>
        </p:nvSpPr>
        <p:spPr>
          <a:xfrm>
            <a:off x="1023620" y="1216025"/>
            <a:ext cx="10266680" cy="368300"/>
          </a:xfrm>
          <a:prstGeom prst="rect">
            <a:avLst/>
          </a:prstGeom>
          <a:noFill/>
        </p:spPr>
        <p:txBody>
          <a:bodyPr wrap="none" rtlCol="0">
            <a:spAutoFit/>
          </a:bodyPr>
          <a:p>
            <a:r>
              <a:rPr lang="en-US"/>
              <a:t>Using conditional number as error metric(ration between max singular value and min singular value)</a:t>
            </a:r>
            <a:endParaRPr lang="en-US"/>
          </a:p>
        </p:txBody>
      </p:sp>
      <p:sp>
        <p:nvSpPr>
          <p:cNvPr id="11" name="Text Box 10"/>
          <p:cNvSpPr txBox="1"/>
          <p:nvPr/>
        </p:nvSpPr>
        <p:spPr>
          <a:xfrm>
            <a:off x="1023620" y="1584325"/>
            <a:ext cx="2227580" cy="368300"/>
          </a:xfrm>
          <a:prstGeom prst="rect">
            <a:avLst/>
          </a:prstGeom>
          <a:noFill/>
        </p:spPr>
        <p:txBody>
          <a:bodyPr wrap="none" rtlCol="0">
            <a:spAutoFit/>
          </a:bodyPr>
          <a:p>
            <a:r>
              <a:rPr lang="en-US"/>
              <a:t>Do gradient descent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6" name="Content Placeholder 5"/>
          <p:cNvSpPr/>
          <p:nvPr>
            <p:ph idx="1"/>
          </p:nvPr>
        </p:nvSpPr>
        <p:spPr/>
        <p:txBody>
          <a:bodyPr/>
          <a:p>
            <a:endParaRPr lang="en-US"/>
          </a:p>
        </p:txBody>
      </p:sp>
      <p:pic>
        <p:nvPicPr>
          <p:cNvPr id="7" name="Picture 6" descr="green-plastic"/>
          <p:cNvPicPr>
            <a:picLocks noChangeAspect="1"/>
          </p:cNvPicPr>
          <p:nvPr/>
        </p:nvPicPr>
        <p:blipFill>
          <a:blip r:embed="rId1"/>
          <a:stretch>
            <a:fillRect/>
          </a:stretch>
        </p:blipFill>
        <p:spPr>
          <a:xfrm>
            <a:off x="2842895" y="1300480"/>
            <a:ext cx="6505575" cy="4876800"/>
          </a:xfrm>
          <a:prstGeom prst="rect">
            <a:avLst/>
          </a:prstGeom>
        </p:spPr>
      </p:pic>
      <p:sp>
        <p:nvSpPr>
          <p:cNvPr id="8" name="Text Box 7"/>
          <p:cNvSpPr txBox="1"/>
          <p:nvPr/>
        </p:nvSpPr>
        <p:spPr>
          <a:xfrm>
            <a:off x="5388610" y="6366510"/>
            <a:ext cx="1414780" cy="368300"/>
          </a:xfrm>
          <a:prstGeom prst="rect">
            <a:avLst/>
          </a:prstGeom>
          <a:noFill/>
        </p:spPr>
        <p:txBody>
          <a:bodyPr wrap="none" rtlCol="0">
            <a:spAutoFit/>
          </a:bodyPr>
          <a:p>
            <a:r>
              <a:rPr lang="en-US"/>
              <a:t>ground truth</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3" name="Content Placeholder 2"/>
          <p:cNvSpPr>
            <a:spLocks noGrp="1"/>
          </p:cNvSpPr>
          <p:nvPr>
            <p:ph idx="1"/>
          </p:nvPr>
        </p:nvSpPr>
        <p:spPr/>
        <p:txBody>
          <a:bodyPr/>
          <a:p>
            <a:endParaRPr lang="en-US"/>
          </a:p>
        </p:txBody>
      </p:sp>
      <p:pic>
        <p:nvPicPr>
          <p:cNvPr id="4" name="Picture 3" descr="green-plastic-fit-10p"/>
          <p:cNvPicPr>
            <a:picLocks noChangeAspect="1"/>
          </p:cNvPicPr>
          <p:nvPr/>
        </p:nvPicPr>
        <p:blipFill>
          <a:blip r:embed="rId1"/>
          <a:stretch>
            <a:fillRect/>
          </a:stretch>
        </p:blipFill>
        <p:spPr>
          <a:xfrm>
            <a:off x="2843530" y="1300480"/>
            <a:ext cx="6505575" cy="4876800"/>
          </a:xfrm>
          <a:prstGeom prst="rect">
            <a:avLst/>
          </a:prstGeom>
        </p:spPr>
      </p:pic>
      <p:sp>
        <p:nvSpPr>
          <p:cNvPr id="5" name="Text Box 4"/>
          <p:cNvSpPr txBox="1"/>
          <p:nvPr/>
        </p:nvSpPr>
        <p:spPr>
          <a:xfrm>
            <a:off x="4662805" y="6345555"/>
            <a:ext cx="2633980" cy="368300"/>
          </a:xfrm>
          <a:prstGeom prst="rect">
            <a:avLst/>
          </a:prstGeom>
          <a:noFill/>
        </p:spPr>
        <p:txBody>
          <a:bodyPr wrap="none" rtlCol="0">
            <a:spAutoFit/>
          </a:bodyPr>
          <a:p>
            <a:r>
              <a:rPr lang="en-US"/>
              <a:t>self-generated 10 points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3" name="Content Placeholder 2"/>
          <p:cNvSpPr>
            <a:spLocks noGrp="1"/>
          </p:cNvSpPr>
          <p:nvPr>
            <p:ph idx="1"/>
          </p:nvPr>
        </p:nvSpPr>
        <p:spPr/>
        <p:txBody>
          <a:bodyPr/>
          <a:p>
            <a:endParaRPr lang="en-US"/>
          </a:p>
        </p:txBody>
      </p:sp>
      <p:pic>
        <p:nvPicPr>
          <p:cNvPr id="5" name="Picture 4" descr="green-plastic-fit-twoshot"/>
          <p:cNvPicPr>
            <a:picLocks noChangeAspect="1"/>
          </p:cNvPicPr>
          <p:nvPr/>
        </p:nvPicPr>
        <p:blipFill>
          <a:blip r:embed="rId1"/>
          <a:stretch>
            <a:fillRect/>
          </a:stretch>
        </p:blipFill>
        <p:spPr>
          <a:xfrm>
            <a:off x="2842895" y="1300480"/>
            <a:ext cx="6505575" cy="4876800"/>
          </a:xfrm>
          <a:prstGeom prst="rect">
            <a:avLst/>
          </a:prstGeom>
        </p:spPr>
      </p:pic>
      <p:sp>
        <p:nvSpPr>
          <p:cNvPr id="6" name="Text Box 5"/>
          <p:cNvSpPr txBox="1"/>
          <p:nvPr/>
        </p:nvSpPr>
        <p:spPr>
          <a:xfrm>
            <a:off x="5072380" y="6418580"/>
            <a:ext cx="2189480" cy="368300"/>
          </a:xfrm>
          <a:prstGeom prst="rect">
            <a:avLst/>
          </a:prstGeom>
          <a:noFill/>
        </p:spPr>
        <p:txBody>
          <a:bodyPr wrap="none" rtlCol="0">
            <a:spAutoFit/>
          </a:bodyPr>
          <a:p>
            <a:r>
              <a:rPr lang="en-US"/>
              <a:t>two near-field photo</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3" name="Content Placeholder 2"/>
          <p:cNvSpPr>
            <a:spLocks noGrp="1"/>
          </p:cNvSpPr>
          <p:nvPr>
            <p:ph idx="1"/>
          </p:nvPr>
        </p:nvSpPr>
        <p:spPr/>
        <p:txBody>
          <a:bodyPr/>
          <a:p>
            <a:endParaRPr lang="en-US"/>
          </a:p>
        </p:txBody>
      </p:sp>
      <p:pic>
        <p:nvPicPr>
          <p:cNvPr id="4" name="Picture 3" descr="alum-bronze"/>
          <p:cNvPicPr>
            <a:picLocks noChangeAspect="1"/>
          </p:cNvPicPr>
          <p:nvPr/>
        </p:nvPicPr>
        <p:blipFill>
          <a:blip r:embed="rId1"/>
          <a:stretch>
            <a:fillRect/>
          </a:stretch>
        </p:blipFill>
        <p:spPr>
          <a:xfrm>
            <a:off x="2842895" y="1300480"/>
            <a:ext cx="6505575" cy="4876800"/>
          </a:xfrm>
          <a:prstGeom prst="rect">
            <a:avLst/>
          </a:prstGeom>
        </p:spPr>
      </p:pic>
      <p:sp>
        <p:nvSpPr>
          <p:cNvPr id="8" name="Text Box 7"/>
          <p:cNvSpPr txBox="1"/>
          <p:nvPr/>
        </p:nvSpPr>
        <p:spPr>
          <a:xfrm>
            <a:off x="5388610" y="6366510"/>
            <a:ext cx="1414780" cy="368300"/>
          </a:xfrm>
          <a:prstGeom prst="rect">
            <a:avLst/>
          </a:prstGeom>
          <a:noFill/>
        </p:spPr>
        <p:txBody>
          <a:bodyPr wrap="none" rtlCol="0">
            <a:spAutoFit/>
          </a:bodyPr>
          <a:p>
            <a:r>
              <a:rPr lang="en-US"/>
              <a:t>ground truth</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Reconstruction Result</a:t>
            </a:r>
            <a:endParaRPr lang="en-US"/>
          </a:p>
        </p:txBody>
      </p:sp>
      <p:sp>
        <p:nvSpPr>
          <p:cNvPr id="3" name="Content Placeholder 2"/>
          <p:cNvSpPr>
            <a:spLocks noGrp="1"/>
          </p:cNvSpPr>
          <p:nvPr>
            <p:ph idx="1"/>
          </p:nvPr>
        </p:nvSpPr>
        <p:spPr/>
        <p:txBody>
          <a:bodyPr/>
          <a:p>
            <a:endParaRPr lang="en-US"/>
          </a:p>
        </p:txBody>
      </p:sp>
      <p:pic>
        <p:nvPicPr>
          <p:cNvPr id="4" name="Picture 3" descr="alum-bronze-fit-10p"/>
          <p:cNvPicPr>
            <a:picLocks noChangeAspect="1"/>
          </p:cNvPicPr>
          <p:nvPr/>
        </p:nvPicPr>
        <p:blipFill>
          <a:blip r:embed="rId1"/>
          <a:stretch>
            <a:fillRect/>
          </a:stretch>
        </p:blipFill>
        <p:spPr>
          <a:xfrm>
            <a:off x="2842895" y="1300480"/>
            <a:ext cx="6505575" cy="4876800"/>
          </a:xfrm>
          <a:prstGeom prst="rect">
            <a:avLst/>
          </a:prstGeom>
        </p:spPr>
      </p:pic>
      <p:sp>
        <p:nvSpPr>
          <p:cNvPr id="5" name="Text Box 4"/>
          <p:cNvSpPr txBox="1"/>
          <p:nvPr/>
        </p:nvSpPr>
        <p:spPr>
          <a:xfrm>
            <a:off x="4662805" y="6345555"/>
            <a:ext cx="2633980" cy="368300"/>
          </a:xfrm>
          <a:prstGeom prst="rect">
            <a:avLst/>
          </a:prstGeom>
          <a:noFill/>
        </p:spPr>
        <p:txBody>
          <a:bodyPr wrap="none" rtlCol="0">
            <a:spAutoFit/>
          </a:bodyPr>
          <a:p>
            <a:r>
              <a:rPr lang="en-US"/>
              <a:t>self-generated 10 points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949</Words>
  <Application>WPS Presentation</Application>
  <PresentationFormat>宽屏</PresentationFormat>
  <Paragraphs>79</Paragraphs>
  <Slides>18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Arial Black</vt:lpstr>
      <vt:lpstr>Microsoft YaHei</vt:lpstr>
      <vt:lpstr>Droid Sans Fallback</vt:lpstr>
      <vt:lpstr>Arial Unicode MS</vt:lpstr>
      <vt:lpstr>SimSun</vt:lpstr>
      <vt:lpstr>SimSun</vt:lpstr>
      <vt:lpstr>OpenSymbol</vt:lpstr>
      <vt:lpstr>东文宋体</vt:lpstr>
      <vt:lpstr>Office Theme</vt:lpstr>
      <vt:lpstr>PowerPoint 演示文稿</vt:lpstr>
      <vt:lpstr>PowerPoint 演示文稿</vt:lpstr>
      <vt:lpstr>PowerPoint 演示文稿</vt:lpstr>
      <vt:lpstr>PowerPoint 演示文稿</vt:lpstr>
      <vt:lpstr>PowerPoint 演示文稿</vt:lpstr>
      <vt:lpstr>Reconstruction Result</vt:lpstr>
      <vt:lpstr>Reconstruction Result</vt:lpstr>
      <vt:lpstr>Reconstruction Result</vt:lpstr>
      <vt:lpstr>Reconstruction Result</vt:lpstr>
      <vt:lpstr>Reconstruction Result</vt:lpstr>
      <vt:lpstr>Reconstruction Result</vt:lpstr>
      <vt:lpstr>Reconstruction Result </vt:lpstr>
      <vt:lpstr>Reconstruction Result </vt:lpstr>
      <vt:lpstr>Reconstruction Result </vt:lpstr>
      <vt:lpstr>Reconstruction Result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yuan</cp:lastModifiedBy>
  <cp:revision>7</cp:revision>
  <dcterms:created xsi:type="dcterms:W3CDTF">2023-12-19T03:33:08Z</dcterms:created>
  <dcterms:modified xsi:type="dcterms:W3CDTF">2023-12-19T03:33:08Z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1033-11.1.0.11711</vt:lpwstr>
  </property>
  <property fmtid="{D5CDD505-2E9C-101B-9397-08002B2CF9AE}" pid="3" name="ICV">
    <vt:lpwstr/>
  </property>
</Properties>
</file>